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0" r:id="rId3"/>
    <p:sldId id="305" r:id="rId4"/>
    <p:sldId id="269" r:id="rId5"/>
    <p:sldId id="293" r:id="rId6"/>
    <p:sldId id="279" r:id="rId7"/>
    <p:sldId id="301" r:id="rId8"/>
    <p:sldId id="263" r:id="rId9"/>
    <p:sldId id="303" r:id="rId10"/>
    <p:sldId id="264" r:id="rId11"/>
    <p:sldId id="265" r:id="rId12"/>
    <p:sldId id="266" r:id="rId13"/>
    <p:sldId id="302" r:id="rId14"/>
    <p:sldId id="275" r:id="rId15"/>
    <p:sldId id="292" r:id="rId16"/>
    <p:sldId id="268" r:id="rId17"/>
    <p:sldId id="291" r:id="rId18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00FF"/>
    <a:srgbClr val="35EB35"/>
    <a:srgbClr val="00CC00"/>
    <a:srgbClr val="D60093"/>
    <a:srgbClr val="800000"/>
    <a:srgbClr val="CC3399"/>
    <a:srgbClr val="FFCC66"/>
    <a:srgbClr val="8B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8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251916070807697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1"/>
                <c:pt idx="0">
                  <c:v>9, 68 %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133944"/>
        <c:axId val="164134336"/>
      </c:barChart>
      <c:catAx>
        <c:axId val="164133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34336"/>
        <c:crosses val="autoZero"/>
        <c:auto val="1"/>
        <c:lblAlgn val="ctr"/>
        <c:lblOffset val="100"/>
        <c:noMultiLvlLbl val="0"/>
      </c:catAx>
      <c:valAx>
        <c:axId val="16413433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4133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12227072945521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9819907663896585E-2"/>
          <c:y val="6.2297429095706115E-3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519, 9 человек на 100 тыс.нас</c:v>
                </c:pt>
                <c:pt idx="1">
                  <c:v>493, 12 человек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571312"/>
        <c:axId val="194571704"/>
      </c:barChart>
      <c:catAx>
        <c:axId val="194571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4571704"/>
        <c:crosses val="autoZero"/>
        <c:auto val="1"/>
        <c:lblAlgn val="ctr"/>
        <c:lblOffset val="100"/>
        <c:noMultiLvlLbl val="0"/>
      </c:catAx>
      <c:valAx>
        <c:axId val="1945717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457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94572488"/>
        <c:axId val="194572880"/>
      </c:barChart>
      <c:catAx>
        <c:axId val="194572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4572880"/>
        <c:crosses val="autoZero"/>
        <c:auto val="1"/>
        <c:lblAlgn val="ctr"/>
        <c:lblOffset val="100"/>
        <c:noMultiLvlLbl val="0"/>
      </c:catAx>
      <c:valAx>
        <c:axId val="1945728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4572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819907663896585E-2"/>
          <c:y val="6.2297429095706115E-3"/>
          <c:w val="0.98280315572703103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170032"/>
        <c:axId val="196170424"/>
      </c:barChart>
      <c:catAx>
        <c:axId val="19617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170424"/>
        <c:crosses val="autoZero"/>
        <c:auto val="1"/>
        <c:lblAlgn val="ctr"/>
        <c:lblOffset val="100"/>
        <c:noMultiLvlLbl val="0"/>
      </c:catAx>
      <c:valAx>
        <c:axId val="1961704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617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48616586942710865"/>
          <c:w val="0.99999546892400937"/>
          <c:h val="0.45724406672360135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96171208"/>
        <c:axId val="196171600"/>
      </c:barChart>
      <c:catAx>
        <c:axId val="19617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6171600"/>
        <c:crosses val="autoZero"/>
        <c:auto val="1"/>
        <c:lblAlgn val="ctr"/>
        <c:lblOffset val="100"/>
        <c:noMultiLvlLbl val="0"/>
      </c:catAx>
      <c:valAx>
        <c:axId val="1961716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9617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>
        <c:manualLayout>
          <c:xMode val="edge"/>
          <c:yMode val="edge"/>
          <c:x val="0.31434704148056664"/>
          <c:y val="2.41581155819071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5657044824945183E-6"/>
          <c:y val="0.19514176030386554"/>
          <c:w val="0.99999546892400937"/>
          <c:h val="0.507730502546184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141, 20 на 100 тыс.нас</c:v>
                </c:pt>
                <c:pt idx="1">
                  <c:v>80, 77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875192"/>
        <c:axId val="163875584"/>
      </c:barChart>
      <c:catAx>
        <c:axId val="163875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5584"/>
        <c:crosses val="autoZero"/>
        <c:auto val="1"/>
        <c:lblAlgn val="ctr"/>
        <c:lblOffset val="100"/>
        <c:noMultiLvlLbl val="0"/>
      </c:catAx>
      <c:valAx>
        <c:axId val="1638755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3875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cat>
            <c:strRef>
              <c:f>Лист1!$A$2:$A$5</c:f>
              <c:strCache>
                <c:ptCount val="2"/>
                <c:pt idx="0">
                  <c:v> 114,96 на 100тыс.нас</c:v>
                </c:pt>
                <c:pt idx="1">
                  <c:v>44, 17 на 100 тыс.нас.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134728"/>
        <c:axId val="163876368"/>
      </c:barChart>
      <c:catAx>
        <c:axId val="164134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6368"/>
        <c:crosses val="autoZero"/>
        <c:auto val="1"/>
        <c:lblAlgn val="ctr"/>
        <c:lblOffset val="100"/>
        <c:noMultiLvlLbl val="0"/>
      </c:catAx>
      <c:valAx>
        <c:axId val="1638763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413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581919292270371E-3"/>
          <c:y val="0.13945196070424434"/>
          <c:w val="0.98280315572703103"/>
          <c:h val="0.64278384526143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cat>
            <c:numRef>
              <c:f>Лист1!$A$2:$A$5</c:f>
              <c:numCache>
                <c:formatCode>0.00%</c:formatCode>
                <c:ptCount val="4"/>
                <c:pt idx="0">
                  <c:v>5.8999999999999997E-2</c:v>
                </c:pt>
                <c:pt idx="1">
                  <c:v>5.8000000000000003E-2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4.4000000000000004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877152"/>
        <c:axId val="163877544"/>
      </c:barChart>
      <c:catAx>
        <c:axId val="163877152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3877544"/>
        <c:crosses val="autoZero"/>
        <c:auto val="1"/>
        <c:lblAlgn val="ctr"/>
        <c:lblOffset val="100"/>
        <c:noMultiLvlLbl val="0"/>
      </c:catAx>
      <c:valAx>
        <c:axId val="1638775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387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362346243483315E-6"/>
          <c:y val="0.28513924894701903"/>
          <c:w val="0.99999546892400937"/>
          <c:h val="0.457244066723601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Иркутская область</c:v>
                </c:pt>
              </c:strCache>
            </c:strRef>
          </c:tx>
          <c:spPr>
            <a:solidFill>
              <a:srgbClr val="00B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1"/>
            <c:invertIfNegative val="0"/>
            <c:bubble3D val="0"/>
          </c:dPt>
          <c:cat>
            <c:strRef>
              <c:f>Лист1!$A$2:$A$5</c:f>
              <c:strCache>
                <c:ptCount val="2"/>
                <c:pt idx="0">
                  <c:v>6,20%</c:v>
                </c:pt>
                <c:pt idx="1">
                  <c:v>6, 62 %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63878328"/>
        <c:axId val="164189928"/>
      </c:barChart>
      <c:catAx>
        <c:axId val="16387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89928"/>
        <c:crosses val="autoZero"/>
        <c:auto val="1"/>
        <c:lblAlgn val="ctr"/>
        <c:lblOffset val="100"/>
        <c:noMultiLvlLbl val="0"/>
      </c:catAx>
      <c:valAx>
        <c:axId val="1641899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63878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82536898840016E-3"/>
          <c:y val="8.6916465546381369E-2"/>
          <c:w val="0.98280315572703103"/>
          <c:h val="0.8271758220717793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190712"/>
        <c:axId val="164191104"/>
      </c:barChart>
      <c:catAx>
        <c:axId val="164190712"/>
        <c:scaling>
          <c:orientation val="minMax"/>
        </c:scaling>
        <c:delete val="0"/>
        <c:axPos val="b"/>
        <c:numFmt formatCode="0.0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4191104"/>
        <c:crosses val="autoZero"/>
        <c:auto val="1"/>
        <c:lblAlgn val="ctr"/>
        <c:lblOffset val="100"/>
        <c:noMultiLvlLbl val="0"/>
      </c:catAx>
      <c:valAx>
        <c:axId val="1641911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419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Тулунский район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7538791986075621E-3"/>
          <c:y val="4.0022854793153984E-2"/>
          <c:w val="0.92743914837741126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164191888"/>
        <c:axId val="164192280"/>
      </c:barChart>
      <c:catAx>
        <c:axId val="16419188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164192280"/>
        <c:crosses val="autoZero"/>
        <c:auto val="1"/>
        <c:lblAlgn val="ctr"/>
        <c:lblOffset val="100"/>
        <c:noMultiLvlLbl val="0"/>
      </c:catAx>
      <c:valAx>
        <c:axId val="16419228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6419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241374823502347E-3"/>
          <c:y val="0.25202814344505459"/>
          <c:w val="0.98280315572703103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4193456"/>
        <c:axId val="194569352"/>
      </c:barChart>
      <c:catAx>
        <c:axId val="164193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4569352"/>
        <c:crosses val="autoZero"/>
        <c:auto val="1"/>
        <c:lblAlgn val="ctr"/>
        <c:lblOffset val="100"/>
        <c:noMultiLvlLbl val="0"/>
      </c:catAx>
      <c:valAx>
        <c:axId val="1945693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64193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rgbClr val="002060"/>
                </a:solidFill>
              </a:rPr>
              <a:t>Тулунский</a:t>
            </a:r>
            <a:r>
              <a:rPr lang="ru-RU" baseline="0" dirty="0" smtClean="0">
                <a:solidFill>
                  <a:srgbClr val="002060"/>
                </a:solidFill>
              </a:rPr>
              <a:t> район</a:t>
            </a:r>
            <a:endParaRPr lang="ru-RU" dirty="0">
              <a:solidFill>
                <a:srgbClr val="00206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2301641188371832E-2"/>
          <c:y val="4.461986582193618E-2"/>
          <c:w val="0.92743914837741126"/>
          <c:h val="0.6427838452614328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570136"/>
        <c:axId val="194570528"/>
      </c:barChart>
      <c:catAx>
        <c:axId val="194570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4570528"/>
        <c:crosses val="autoZero"/>
        <c:auto val="1"/>
        <c:lblAlgn val="ctr"/>
        <c:lblOffset val="100"/>
        <c:noMultiLvlLbl val="0"/>
      </c:catAx>
      <c:valAx>
        <c:axId val="1945705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94570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0.09525</cdr:x>
      <cdr:y>0.03175</cdr:y>
    </cdr:from>
    <cdr:to>
      <cdr:x>0.27674</cdr:x>
      <cdr:y>0.21521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44017"/>
          <a:ext cx="960459" cy="8322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0.32656</cdr:x>
      <cdr:y>0.39683</cdr:y>
    </cdr:from>
    <cdr:to>
      <cdr:x>0.4706</cdr:x>
      <cdr:y>0.50814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8192" y="1800201"/>
          <a:ext cx="762271" cy="5049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0.04651</cdr:x>
      <cdr:y>0.92063</cdr:y>
    </cdr:from>
    <cdr:to>
      <cdr:x>0.21771</cdr:x>
      <cdr:y>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360040" y="3503625"/>
          <a:ext cx="1325112" cy="302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0.09303</cdr:x>
      <cdr:y>0.14855</cdr:y>
    </cdr:from>
    <cdr:to>
      <cdr:x>0.23257</cdr:x>
      <cdr:y>0.67834</cdr:y>
    </cdr:to>
    <cdr:sp macro="" textlink="">
      <cdr:nvSpPr>
        <cdr:cNvPr id="7" name="Равнобедренный треугольник 6"/>
        <cdr:cNvSpPr/>
      </cdr:nvSpPr>
      <cdr:spPr>
        <a:xfrm xmlns:a="http://schemas.openxmlformats.org/drawingml/2006/main">
          <a:off x="720080" y="565321"/>
          <a:ext cx="1080120" cy="2016224"/>
        </a:xfrm>
        <a:prstGeom xmlns:a="http://schemas.openxmlformats.org/drawingml/2006/main" prst="triangle">
          <a:avLst/>
        </a:prstGeom>
        <a:solidFill xmlns:a="http://schemas.openxmlformats.org/drawingml/2006/main">
          <a:srgbClr val="FF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0.03509</cdr:y>
    </cdr:from>
    <cdr:to>
      <cdr:x>0.18149</cdr:x>
      <cdr:y>0.39245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44016"/>
          <a:ext cx="588093" cy="1466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0.24444</cdr:x>
      <cdr:y>0.40351</cdr:y>
    </cdr:from>
    <cdr:to>
      <cdr:x>0.40203</cdr:x>
      <cdr:y>0.48861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792088" y="1656184"/>
          <a:ext cx="510648" cy="3492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0.31915</cdr:x>
      <cdr:y>0.14894</cdr:y>
    </cdr:from>
    <cdr:to>
      <cdr:x>0.61702</cdr:x>
      <cdr:y>0.42553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1080119" y="504055"/>
          <a:ext cx="1008112" cy="9361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0.36187</cdr:x>
      <cdr:y>0.13127</cdr:y>
    </cdr:from>
    <cdr:to>
      <cdr:x>0.66035</cdr:x>
      <cdr:y>0.49145</cdr:y>
    </cdr:to>
    <cdr:sp macro="" textlink="">
      <cdr:nvSpPr>
        <cdr:cNvPr id="11" name="TextBox 10"/>
        <cdr:cNvSpPr txBox="1"/>
      </cdr:nvSpPr>
      <cdr:spPr>
        <a:xfrm xmlns:a="http://schemas.openxmlformats.org/drawingml/2006/main" rot="2914022">
          <a:off x="968886" y="704698"/>
          <a:ext cx="1374595" cy="96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Снижение показателя </a:t>
          </a:r>
          <a:r>
            <a:rPr lang="ru-RU" sz="1100" b="1" dirty="0" smtClean="0"/>
            <a:t>на 17, 5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0.64912</cdr:y>
    </cdr:from>
    <cdr:to>
      <cdr:x>0.40278</cdr:x>
      <cdr:y>0.7616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-539552" y="2664296"/>
          <a:ext cx="1305165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493, 12 чел</a:t>
          </a:r>
        </a:p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2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0.3142</cdr:x>
      <cdr:y>0.64912</cdr:y>
    </cdr:from>
    <cdr:to>
      <cdr:x>0.62895</cdr:x>
      <cdr:y>0.7616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187630" y="2664296"/>
          <a:ext cx="118974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406, 6 чел. На</a:t>
          </a:r>
        </a:p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100 </a:t>
          </a:r>
          <a:r>
            <a:rPr lang="ru-RU" sz="12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0.45066</cdr:y>
    </cdr:from>
    <cdr:to>
      <cdr:x>0.20918</cdr:x>
      <cdr:y>0.59817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5554" y="2088233"/>
          <a:ext cx="954017" cy="683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0.43603</cdr:x>
      <cdr:y>0.44975</cdr:y>
    </cdr:from>
    <cdr:to>
      <cdr:x>0.60639</cdr:x>
      <cdr:y>0.52745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01518" y="2526103"/>
          <a:ext cx="938291" cy="436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0.14153</cdr:x>
      <cdr:y>0.29131</cdr:y>
    </cdr:from>
    <cdr:to>
      <cdr:x>0.38849</cdr:x>
      <cdr:y>0.52377</cdr:y>
    </cdr:to>
    <cdr:sp macro="" textlink="">
      <cdr:nvSpPr>
        <cdr:cNvPr id="16" name="TextBox 15"/>
        <cdr:cNvSpPr txBox="1"/>
      </cdr:nvSpPr>
      <cdr:spPr>
        <a:xfrm xmlns:a="http://schemas.openxmlformats.org/drawingml/2006/main" rot="2457732">
          <a:off x="743971" y="1349823"/>
          <a:ext cx="1298142" cy="10771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0.03564</cdr:x>
      <cdr:y>0.9178</cdr:y>
    </cdr:from>
    <cdr:to>
      <cdr:x>0.22983</cdr:x>
      <cdr:y>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96307" y="5154959"/>
          <a:ext cx="1069524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162, 77 на </a:t>
          </a:r>
        </a:p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100 тыс. нас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0.0523</cdr:x>
      <cdr:y>0.64103</cdr:y>
    </cdr:from>
    <cdr:to>
      <cdr:x>0.18304</cdr:x>
      <cdr:y>0.88819</cdr:y>
    </cdr:to>
    <cdr:sp macro="" textlink="">
      <cdr:nvSpPr>
        <cdr:cNvPr id="8" name="Цилиндр 7"/>
        <cdr:cNvSpPr/>
      </cdr:nvSpPr>
      <cdr:spPr>
        <a:xfrm xmlns:a="http://schemas.openxmlformats.org/drawingml/2006/main">
          <a:off x="288032" y="3600400"/>
          <a:ext cx="720080" cy="1388227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0.43408</cdr:x>
      <cdr:y>0.52564</cdr:y>
    </cdr:from>
    <cdr:to>
      <cdr:x>0.56482</cdr:x>
      <cdr:y>0.88819</cdr:y>
    </cdr:to>
    <cdr:sp macro="" textlink="">
      <cdr:nvSpPr>
        <cdr:cNvPr id="17" name="Цилиндр 16"/>
        <cdr:cNvSpPr/>
      </cdr:nvSpPr>
      <cdr:spPr>
        <a:xfrm xmlns:a="http://schemas.openxmlformats.org/drawingml/2006/main">
          <a:off x="2390803" y="2952328"/>
          <a:ext cx="720080" cy="2036299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0.38127</cdr:x>
      <cdr:y>0.88819</cdr:y>
    </cdr:from>
    <cdr:to>
      <cdr:x>0.66248</cdr:x>
      <cdr:y>0.99053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099916" y="4540930"/>
          <a:ext cx="1548822" cy="5232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242, 80</a:t>
          </a:r>
        </a:p>
        <a:p xmlns:a="http://schemas.openxmlformats.org/drawingml/2006/main">
          <a:pPr algn="ctr"/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На 100 </a:t>
          </a:r>
          <a:r>
            <a:rPr lang="ru-RU" sz="140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r>
            <a:rPr lang="ru-RU" sz="1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.</a:t>
          </a:r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0.23112</cdr:x>
      <cdr:y>0.0622</cdr:y>
    </cdr:from>
    <cdr:to>
      <cdr:x>0.70762</cdr:x>
      <cdr:y>0.1525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272927" y="318010"/>
          <a:ext cx="2624436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Тулунский район</a:t>
          </a:r>
          <a:endParaRPr lang="ru-RU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0.37612</cdr:y>
    </cdr:from>
    <cdr:to>
      <cdr:x>0.18149</cdr:x>
      <cdr:y>0.73348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251520" y="1432609"/>
          <a:ext cx="588093" cy="13611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0.46667</cdr:x>
      <cdr:y>0.24379</cdr:y>
    </cdr:from>
    <cdr:to>
      <cdr:x>0.62426</cdr:x>
      <cdr:y>0.32889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1512168" y="928553"/>
          <a:ext cx="510648" cy="324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0.36187</cdr:x>
      <cdr:y>0.13127</cdr:y>
    </cdr:from>
    <cdr:to>
      <cdr:x>0.66035</cdr:x>
      <cdr:y>0.49145</cdr:y>
    </cdr:to>
    <cdr:sp macro="" textlink="">
      <cdr:nvSpPr>
        <cdr:cNvPr id="11" name="TextBox 10"/>
        <cdr:cNvSpPr txBox="1"/>
      </cdr:nvSpPr>
      <cdr:spPr>
        <a:xfrm xmlns:a="http://schemas.openxmlformats.org/drawingml/2006/main" rot="2914022">
          <a:off x="968886" y="704698"/>
          <a:ext cx="1374595" cy="9671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0.06667</cdr:x>
      <cdr:y>0.48956</cdr:y>
    </cdr:from>
    <cdr:to>
      <cdr:x>0.22222</cdr:x>
      <cdr:y>0.92438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216024" y="1864657"/>
          <a:ext cx="504056" cy="1656184"/>
        </a:xfrm>
        <a:prstGeom xmlns:a="http://schemas.openxmlformats.org/drawingml/2006/main" prst="can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0.46667</cdr:x>
      <cdr:y>0.33831</cdr:y>
    </cdr:from>
    <cdr:to>
      <cdr:x>0.62222</cdr:x>
      <cdr:y>0.92438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1512168" y="1288593"/>
          <a:ext cx="504056" cy="2232248"/>
        </a:xfrm>
        <a:prstGeom xmlns:a="http://schemas.openxmlformats.org/drawingml/2006/main" prst="can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0.42222</cdr:x>
      <cdr:y>0.89495</cdr:y>
    </cdr:from>
    <cdr:to>
      <cdr:x>0.68055</cdr:x>
      <cdr:y>1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368152" y="3408763"/>
          <a:ext cx="837089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19, 2 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0.04444</cdr:x>
      <cdr:y>0.90303</cdr:y>
    </cdr:from>
    <cdr:to>
      <cdr:x>0.24044</cdr:x>
      <cdr:y>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44016" y="3439541"/>
          <a:ext cx="63511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17,9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0.06667</cdr:x>
      <cdr:y>0.05473</cdr:y>
    </cdr:from>
    <cdr:to>
      <cdr:x>0.81129</cdr:x>
      <cdr:y>0.15978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16024" y="208473"/>
          <a:ext cx="241284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Иркутская область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0.02769</cdr:x>
      <cdr:y>0.45066</cdr:y>
    </cdr:from>
    <cdr:to>
      <cdr:x>0.20918</cdr:x>
      <cdr:y>0.59817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5554" y="2088233"/>
          <a:ext cx="954017" cy="6834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0.61444</cdr:x>
      <cdr:y>0.3306</cdr:y>
    </cdr:from>
    <cdr:to>
      <cdr:x>0.7848</cdr:x>
      <cdr:y>0.4083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84376" y="1800200"/>
          <a:ext cx="938361" cy="423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0.06537</cdr:x>
      <cdr:y>0.72732</cdr:y>
    </cdr:from>
    <cdr:to>
      <cdr:x>0.15688</cdr:x>
      <cdr:y>0.81989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360040" y="3960440"/>
          <a:ext cx="504056" cy="504056"/>
        </a:xfrm>
        <a:prstGeom xmlns:a="http://schemas.openxmlformats.org/drawingml/2006/main" prst="can">
          <a:avLst/>
        </a:prstGeom>
        <a:solidFill xmlns:a="http://schemas.openxmlformats.org/drawingml/2006/main">
          <a:srgbClr val="00B0F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0.64058</cdr:x>
      <cdr:y>0.40995</cdr:y>
    </cdr:from>
    <cdr:to>
      <cdr:x>0.73209</cdr:x>
      <cdr:y>0.81989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3528392" y="2232248"/>
          <a:ext cx="504056" cy="2232248"/>
        </a:xfrm>
        <a:prstGeom xmlns:a="http://schemas.openxmlformats.org/drawingml/2006/main" prst="can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0.32683</cdr:x>
      <cdr:y>0.07934</cdr:y>
    </cdr:from>
    <cdr:to>
      <cdr:x>0.72938</cdr:x>
      <cdr:y>0.15282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800200" y="432048"/>
          <a:ext cx="2217274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Тулунский район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</cdr:x>
      <cdr:y>0.83312</cdr:y>
    </cdr:from>
    <cdr:to>
      <cdr:x>0.32979</cdr:x>
      <cdr:y>0.88964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0" y="4536504"/>
          <a:ext cx="181652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0,00 на 100 </a:t>
          </a:r>
          <a:r>
            <a:rPr lang="ru-RU" sz="14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0.49678</cdr:x>
      <cdr:y>0.83312</cdr:y>
    </cdr:from>
    <cdr:to>
      <cdr:x>0.86062</cdr:x>
      <cdr:y>0.88399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2736304" y="4536504"/>
          <a:ext cx="2004075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35, 25 чел на 100 </a:t>
          </a:r>
          <a:r>
            <a:rPr lang="ru-RU" sz="12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тыс.нас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0.02778</cdr:x>
      <cdr:y>0.51026</cdr:y>
    </cdr:from>
    <cdr:to>
      <cdr:x>0.20927</cdr:x>
      <cdr:y>0.57377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144014" y="2952244"/>
          <a:ext cx="940949" cy="3674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0.27778</cdr:x>
      <cdr:y>0.2489</cdr:y>
    </cdr:from>
    <cdr:to>
      <cdr:x>0.42182</cdr:x>
      <cdr:y>0.4701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158" y="1440076"/>
          <a:ext cx="746786" cy="1279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5">
                  <a:lumMod val="75000"/>
                </a:schemeClr>
              </a:solidFill>
            </a:rPr>
            <a:t>Состояние наркоситуации по данному показателю</a:t>
          </a:r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0.16066</cdr:x>
      <cdr:y>0.15316</cdr:y>
    </cdr:from>
    <cdr:to>
      <cdr:x>0.32505</cdr:x>
      <cdr:y>0.43162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844539" y="792088"/>
          <a:ext cx="864096" cy="144015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0.08963</cdr:x>
      <cdr:y>0.37476</cdr:y>
    </cdr:from>
    <cdr:to>
      <cdr:x>0.20009</cdr:x>
      <cdr:y>0.43279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089966">
          <a:off x="611390" y="1797911"/>
          <a:ext cx="300118" cy="580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Рост  </a:t>
          </a:r>
          <a:r>
            <a:rPr lang="ru-RU" sz="1600" dirty="0" smtClean="0"/>
            <a:t> показателя</a:t>
          </a:r>
          <a:endParaRPr 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0.12766</cdr:y>
    </cdr:from>
    <cdr:to>
      <cdr:x>0.18149</cdr:x>
      <cdr:y>0.4189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-107505" y="432047"/>
          <a:ext cx="601162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0.23913</cdr:x>
      <cdr:y>0.48936</cdr:y>
    </cdr:from>
    <cdr:to>
      <cdr:x>0.39672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92087" y="1656183"/>
          <a:ext cx="521996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0.47826</cdr:x>
      <cdr:y>0.70213</cdr:y>
    </cdr:from>
    <cdr:to>
      <cdr:x>0.85118</cdr:x>
      <cdr:y>0.87255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84175" y="2376263"/>
          <a:ext cx="1235248" cy="576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15331"/>
          <a:ext cx="827595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0.12766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9" y="432049"/>
          <a:ext cx="521996" cy="1512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0.04015</cdr:x>
      <cdr:y>0.55081</cdr:y>
    </cdr:from>
    <cdr:to>
      <cdr:x>0.22164</cdr:x>
      <cdr:y>0.61432</cdr:y>
    </cdr:to>
    <cdr:sp macro="" textlink="">
      <cdr:nvSpPr>
        <cdr:cNvPr id="3" name="TextBox 2"/>
        <cdr:cNvSpPr txBox="1"/>
      </cdr:nvSpPr>
      <cdr:spPr>
        <a:xfrm xmlns:a="http://schemas.openxmlformats.org/drawingml/2006/main" rot="10800000" flipV="1">
          <a:off x="224056" y="2880320"/>
          <a:ext cx="1012735" cy="332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0.2839</cdr:x>
      <cdr:y>0.28893</cdr:y>
    </cdr:from>
    <cdr:to>
      <cdr:x>0.45426</cdr:x>
      <cdr:y>0.51185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510859"/>
          <a:ext cx="950628" cy="1165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2.07274E-7</cdr:x>
      <cdr:y>0.87119</cdr:y>
    </cdr:from>
    <cdr:to>
      <cdr:x>0.19403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" y="5040476"/>
          <a:ext cx="936103" cy="624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0.02778</cdr:x>
      <cdr:y>0.11212</cdr:y>
    </cdr:from>
    <cdr:to>
      <cdr:x>0.29731</cdr:x>
      <cdr:y>0.50586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144016" y="576064"/>
          <a:ext cx="1397399" cy="20229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0.05674</cdr:x>
      <cdr:y>0.45725</cdr:y>
    </cdr:from>
    <cdr:to>
      <cdr:x>0.27944</cdr:x>
      <cdr:y>0.61854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88033" y="2592287"/>
          <a:ext cx="11304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</cdr:x>
      <cdr:y>0.43459</cdr:y>
    </cdr:from>
    <cdr:to>
      <cdr:x>0.1181</cdr:x>
      <cdr:y>0.59588</cdr:y>
    </cdr:to>
    <cdr:sp macro="" textlink="">
      <cdr:nvSpPr>
        <cdr:cNvPr id="15" name="TextBox 14"/>
        <cdr:cNvSpPr txBox="1"/>
      </cdr:nvSpPr>
      <cdr:spPr>
        <a:xfrm xmlns:a="http://schemas.openxmlformats.org/drawingml/2006/main" rot="17637178">
          <a:off x="-307242" y="2621286"/>
          <a:ext cx="914400" cy="5994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0.08528</cdr:x>
      <cdr:y>0.11872</cdr:y>
    </cdr:from>
    <cdr:to>
      <cdr:x>0.31353</cdr:x>
      <cdr:y>0.5652</cdr:y>
    </cdr:to>
    <cdr:sp macro="" textlink="">
      <cdr:nvSpPr>
        <cdr:cNvPr id="16" name="TextBox 15"/>
        <cdr:cNvSpPr txBox="1"/>
      </cdr:nvSpPr>
      <cdr:spPr>
        <a:xfrm xmlns:a="http://schemas.openxmlformats.org/drawingml/2006/main" rot="18292106">
          <a:off x="-113105" y="1165207"/>
          <a:ext cx="2293885" cy="11833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rgbClr val="FF0000"/>
              </a:solidFill>
            </a:rPr>
            <a:t>Снижение показателя</a:t>
          </a:r>
          <a:endParaRPr lang="ru-RU" sz="1400" dirty="0">
            <a:solidFill>
              <a:srgbClr val="FF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0.06836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4008" y="476324"/>
          <a:ext cx="1152128" cy="11304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0.30435</cdr:x>
      <cdr:y>0.48936</cdr:y>
    </cdr:from>
    <cdr:to>
      <cdr:x>0.46194</cdr:x>
      <cdr:y>0.57447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1" y="1656183"/>
          <a:ext cx="5220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0.61702</cdr:y>
    </cdr:from>
    <cdr:to>
      <cdr:x>0.88235</cdr:x>
      <cdr:y>0.7234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687419" y="2088233"/>
          <a:ext cx="12352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0.11422</cdr:x>
      <cdr:y>0.48936</cdr:y>
    </cdr:from>
    <cdr:to>
      <cdr:x>0.26639</cdr:x>
      <cdr:y>0.89362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378329" y="1656184"/>
          <a:ext cx="504056" cy="1368152"/>
        </a:xfrm>
        <a:prstGeom xmlns:a="http://schemas.openxmlformats.org/drawingml/2006/main" prst="can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0.44444</cdr:x>
      <cdr:y>0.31915</cdr:y>
    </cdr:from>
    <cdr:to>
      <cdr:x>0.59662</cdr:x>
      <cdr:y>0.91489</cdr:y>
    </cdr:to>
    <cdr:sp macro="" textlink="">
      <cdr:nvSpPr>
        <cdr:cNvPr id="9" name="Цилиндр 8"/>
        <cdr:cNvSpPr/>
      </cdr:nvSpPr>
      <cdr:spPr>
        <a:xfrm xmlns:a="http://schemas.openxmlformats.org/drawingml/2006/main">
          <a:off x="1728192" y="1080120"/>
          <a:ext cx="591718" cy="2016224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r>
            <a:rPr lang="ru-RU" dirty="0" smtClean="0"/>
            <a:t>14</a:t>
          </a:r>
        </a:p>
        <a:p xmlns:a="http://schemas.openxmlformats.org/drawingml/2006/main">
          <a:endParaRPr lang="ru-RU" dirty="0"/>
        </a:p>
        <a:p xmlns:a="http://schemas.openxmlformats.org/drawingml/2006/main">
          <a:endParaRPr lang="ru-RU" dirty="0" smtClean="0"/>
        </a:p>
        <a:p xmlns:a="http://schemas.openxmlformats.org/drawingml/2006/main">
          <a:endParaRPr lang="ru-RU" dirty="0"/>
        </a:p>
        <a:p xmlns:a="http://schemas.openxmlformats.org/drawingml/2006/main">
          <a:r>
            <a:rPr lang="ru-RU" dirty="0" smtClean="0"/>
            <a:t>1414, 314</a:t>
          </a:r>
          <a:endParaRPr lang="ru-RU" dirty="0"/>
        </a:p>
        <a:p xmlns:a="http://schemas.openxmlformats.org/drawingml/2006/main">
          <a:r>
            <a:rPr lang="ru-RU" dirty="0" smtClean="0"/>
            <a:t>14, 314</a:t>
          </a:r>
          <a:endParaRPr lang="ru-RU" dirty="0"/>
        </a:p>
      </cdr:txBody>
    </cdr:sp>
  </cdr:relSizeAnchor>
  <cdr:relSizeAnchor xmlns:cdr="http://schemas.openxmlformats.org/drawingml/2006/chartDrawing">
    <cdr:from>
      <cdr:x>0.43264</cdr:x>
      <cdr:y>0.21277</cdr:y>
    </cdr:from>
    <cdr:to>
      <cdr:x>0.7087</cdr:x>
      <cdr:y>0.48295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33064" y="7200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2017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0.08696</cdr:x>
      <cdr:y>0.06383</cdr:y>
    </cdr:from>
    <cdr:to>
      <cdr:x>0.52174</cdr:x>
      <cdr:y>0.40426</cdr:y>
    </cdr:to>
    <cdr:cxnSp macro="">
      <cdr:nvCxnSpPr>
        <cdr:cNvPr id="13" name="Прямая со стрелкой 12"/>
        <cdr:cNvCxnSpPr/>
      </cdr:nvCxnSpPr>
      <cdr:spPr>
        <a:xfrm xmlns:a="http://schemas.openxmlformats.org/drawingml/2006/main" flipV="1">
          <a:off x="288032" y="216024"/>
          <a:ext cx="1440160" cy="115212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0.04181</cdr:x>
      <cdr:y>0.2508</cdr:y>
    </cdr:from>
    <cdr:to>
      <cdr:x>0.31581</cdr:x>
      <cdr:y>0.55501</cdr:y>
    </cdr:to>
    <cdr:sp macro="" textlink="">
      <cdr:nvSpPr>
        <cdr:cNvPr id="14" name="TextBox 13"/>
        <cdr:cNvSpPr txBox="1"/>
      </cdr:nvSpPr>
      <cdr:spPr>
        <a:xfrm xmlns:a="http://schemas.openxmlformats.org/drawingml/2006/main" rot="19553418">
          <a:off x="162576" y="848811"/>
          <a:ext cx="1065432" cy="10295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Рост на 1,9 %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0.11111</cdr:x>
      <cdr:y>0.3617</cdr:y>
    </cdr:from>
    <cdr:to>
      <cdr:x>0.28044</cdr:x>
      <cdr:y>0.4878</cdr:y>
    </cdr:to>
    <cdr:pic>
      <cdr:nvPicPr>
        <cdr:cNvPr id="1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32048" y="1224136"/>
          <a:ext cx="658425" cy="4267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0.11111</cdr:x>
      <cdr:y>0.72982</cdr:y>
    </cdr:from>
    <cdr:to>
      <cdr:x>0.34627</cdr:x>
      <cdr:y>1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32048" y="24699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13, 9 %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0.42019</cdr:x>
      <cdr:y>0.37177</cdr:y>
    </cdr:from>
    <cdr:to>
      <cdr:x>0.57981</cdr:x>
      <cdr:y>0.44871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1633875" y="1338535"/>
          <a:ext cx="62068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14, 3%</a:t>
          </a:r>
          <a:endParaRPr lang="ru-RU" sz="12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0.04</cdr:x>
      <cdr:y>0.39586</cdr:y>
    </cdr:from>
    <cdr:to>
      <cdr:x>0.22149</cdr:x>
      <cdr:y>0.57932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6023" y="2016225"/>
          <a:ext cx="980155" cy="93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0.3179</cdr:x>
      <cdr:y>0.05655</cdr:y>
    </cdr:from>
    <cdr:to>
      <cdr:x>0.46194</cdr:x>
      <cdr:y>0.15552</cdr:y>
    </cdr:to>
    <cdr:sp macro="" textlink="">
      <cdr:nvSpPr>
        <cdr:cNvPr id="4" name="TextBox 3"/>
        <cdr:cNvSpPr txBox="1"/>
      </cdr:nvSpPr>
      <cdr:spPr>
        <a:xfrm xmlns:a="http://schemas.openxmlformats.org/drawingml/2006/main" rot="10800000" flipV="1">
          <a:off x="1716851" y="288033"/>
          <a:ext cx="777902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0.28676</cdr:x>
      <cdr:y>0.23279</cdr:y>
    </cdr:from>
    <cdr:to>
      <cdr:x>0.57333</cdr:x>
      <cdr:y>0.40692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1548680" y="1368152"/>
          <a:ext cx="1547664" cy="102343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0.17333</cdr:x>
      <cdr:y>0.36758</cdr:y>
    </cdr:from>
    <cdr:to>
      <cdr:x>0.34265</cdr:x>
      <cdr:y>0.54712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36103" y="18722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0.07764</cdr:x>
      <cdr:y>0.09326</cdr:y>
    </cdr:from>
    <cdr:to>
      <cdr:x>0.16198</cdr:x>
      <cdr:y>0.36682</cdr:y>
    </cdr:to>
    <cdr:sp macro="" textlink="">
      <cdr:nvSpPr>
        <cdr:cNvPr id="20" name="TextBox 19"/>
        <cdr:cNvSpPr txBox="1"/>
      </cdr:nvSpPr>
      <cdr:spPr>
        <a:xfrm xmlns:a="http://schemas.openxmlformats.org/drawingml/2006/main" rot="18123413">
          <a:off x="-108704" y="1043267"/>
          <a:ext cx="1511497" cy="4555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0.06521</cdr:x>
      <cdr:y>0.68611</cdr:y>
    </cdr:from>
    <cdr:to>
      <cdr:x>0.17005</cdr:x>
      <cdr:y>0.74895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352175" y="4032448"/>
          <a:ext cx="56618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72%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0.18409</cdr:x>
      <cdr:y>0.68611</cdr:y>
    </cdr:from>
    <cdr:to>
      <cdr:x>0.51866</cdr:x>
      <cdr:y>0.74895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994173" y="4032448"/>
          <a:ext cx="1806905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             24, 1%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0.16657</cdr:x>
      <cdr:y>0.44107</cdr:y>
    </cdr:from>
    <cdr:to>
      <cdr:x>0.28657</cdr:x>
      <cdr:y>0.88214</cdr:y>
    </cdr:to>
    <cdr:sp macro="" textlink="">
      <cdr:nvSpPr>
        <cdr:cNvPr id="10" name="Цилиндр 9"/>
        <cdr:cNvSpPr/>
      </cdr:nvSpPr>
      <cdr:spPr>
        <a:xfrm xmlns:a="http://schemas.openxmlformats.org/drawingml/2006/main">
          <a:off x="899600" y="2592288"/>
          <a:ext cx="648072" cy="2592288"/>
        </a:xfrm>
        <a:prstGeom xmlns:a="http://schemas.openxmlformats.org/drawingml/2006/main" prst="can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0.51343</cdr:x>
      <cdr:y>0.57584</cdr:y>
    </cdr:from>
    <cdr:to>
      <cdr:x>0.63343</cdr:x>
      <cdr:y>0.88214</cdr:y>
    </cdr:to>
    <cdr:sp macro="" textlink="">
      <cdr:nvSpPr>
        <cdr:cNvPr id="15" name="Цилиндр 14"/>
        <cdr:cNvSpPr/>
      </cdr:nvSpPr>
      <cdr:spPr>
        <a:xfrm xmlns:a="http://schemas.openxmlformats.org/drawingml/2006/main">
          <a:off x="2772816" y="3384376"/>
          <a:ext cx="648072" cy="1800200"/>
        </a:xfrm>
        <a:prstGeom xmlns:a="http://schemas.openxmlformats.org/drawingml/2006/main" prst="can">
          <a:avLst/>
        </a:prstGeom>
        <a:solidFill xmlns:a="http://schemas.openxmlformats.org/drawingml/2006/main">
          <a:srgbClr val="FF66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0.13937</cdr:x>
      <cdr:y>0.32093</cdr:y>
    </cdr:from>
    <cdr:to>
      <cdr:x>0.6556</cdr:x>
      <cdr:y>0.389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 rot="1953462">
          <a:off x="752693" y="1886178"/>
          <a:ext cx="2787943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2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Снижение показателя</a:t>
          </a:r>
          <a:endParaRPr lang="ru-RU" sz="20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0.12272</cdr:y>
    </cdr:from>
    <cdr:to>
      <cdr:x>0.24985</cdr:x>
      <cdr:y>0.41396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15331"/>
          <a:ext cx="827595" cy="985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0.26087</cdr:x>
      <cdr:y>0.17021</cdr:y>
    </cdr:from>
    <cdr:to>
      <cdr:x>0.41846</cdr:x>
      <cdr:y>0.25532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64095" y="576063"/>
          <a:ext cx="521996" cy="288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0.50943</cdr:x>
      <cdr:y>0.65957</cdr:y>
    </cdr:from>
    <cdr:to>
      <cdr:x>0.88235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44216" y="2232247"/>
          <a:ext cx="1423218" cy="57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0.47826</cdr:x>
      <cdr:y>0.17021</cdr:y>
    </cdr:from>
    <cdr:to>
      <cdr:x>0.76087</cdr:x>
      <cdr:y>0.46808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 flipH="1" flipV="1">
          <a:off x="1584175" y="576063"/>
          <a:ext cx="936104" cy="10081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0.56522</cdr:x>
      <cdr:y>0.21277</cdr:y>
    </cdr:from>
    <cdr:to>
      <cdr:x>0.84127</cdr:x>
      <cdr:y>0.48295</cdr:y>
    </cdr:to>
    <cdr:sp macro="" textlink="">
      <cdr:nvSpPr>
        <cdr:cNvPr id="9" name="TextBox 8"/>
        <cdr:cNvSpPr txBox="1"/>
      </cdr:nvSpPr>
      <cdr:spPr>
        <a:xfrm xmlns:a="http://schemas.openxmlformats.org/drawingml/2006/main" rot="2836075">
          <a:off x="1872207" y="72007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Рост на </a:t>
          </a:r>
          <a:r>
            <a:rPr lang="ru-RU" sz="1400" dirty="0" smtClean="0"/>
            <a:t>2,4</a:t>
          </a:r>
          <a:r>
            <a:rPr lang="ru-RU" sz="14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0.89362</cdr:y>
    </cdr:from>
    <cdr:to>
      <cdr:x>0.24546</cdr:x>
      <cdr:y>0.99365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-107505" y="3024335"/>
          <a:ext cx="81304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51,01%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0.28261</cdr:x>
      <cdr:y>0.89362</cdr:y>
    </cdr:from>
    <cdr:to>
      <cdr:x>0.49274</cdr:x>
      <cdr:y>0.98456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936103" y="3024335"/>
          <a:ext cx="696023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53,5 %</a:t>
          </a:r>
          <a:endParaRPr lang="ru-RU" sz="1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0.04348</cdr:x>
      <cdr:y>0.3617</cdr:y>
    </cdr:from>
    <cdr:to>
      <cdr:x>0.21739</cdr:x>
      <cdr:y>0.87234</cdr:y>
    </cdr:to>
    <cdr:sp macro="" textlink="">
      <cdr:nvSpPr>
        <cdr:cNvPr id="10" name="Цилиндр 9"/>
        <cdr:cNvSpPr/>
      </cdr:nvSpPr>
      <cdr:spPr>
        <a:xfrm xmlns:a="http://schemas.openxmlformats.org/drawingml/2006/main">
          <a:off x="144015" y="1224135"/>
          <a:ext cx="576064" cy="1728192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0.30435</cdr:x>
      <cdr:y>0.29787</cdr:y>
    </cdr:from>
    <cdr:to>
      <cdr:x>0.47826</cdr:x>
      <cdr:y>0.87234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1008111" y="1008111"/>
          <a:ext cx="576064" cy="1944216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0.07971</cdr:x>
      <cdr:y>0.19693</cdr:y>
    </cdr:from>
    <cdr:to>
      <cdr:x>0.22374</cdr:x>
      <cdr:y>0.43251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6016" y="7643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0.08269</cdr:x>
      <cdr:y>0.25448</cdr:y>
    </cdr:from>
    <cdr:to>
      <cdr:x>0.26418</cdr:x>
      <cdr:y>0.43794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617" y="1296145"/>
          <a:ext cx="960459" cy="9344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2016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0.31296</cdr:x>
      <cdr:y>0.26862</cdr:y>
    </cdr:from>
    <cdr:to>
      <cdr:x>0.45699</cdr:x>
      <cdr:y>0.37993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56183" y="1368153"/>
          <a:ext cx="762271" cy="5669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2017 </a:t>
          </a:r>
          <a:r>
            <a:rPr lang="ru-RU" sz="1600" dirty="0" smtClean="0"/>
            <a:t>год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0.72894</cdr:x>
      <cdr:y>0.54585</cdr:y>
    </cdr:from>
    <cdr:to>
      <cdr:x>0.94407</cdr:x>
      <cdr:y>0.82999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098303" y="2448272"/>
          <a:ext cx="914400" cy="1274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0.57647</cdr:x>
      <cdr:y>0.62612</cdr:y>
    </cdr:from>
    <cdr:to>
      <cdr:x>0.96101</cdr:x>
      <cdr:y>0.82999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50231" y="2808312"/>
          <a:ext cx="16344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Снижение на </a:t>
          </a:r>
          <a:r>
            <a:rPr lang="ru-RU" sz="1400" dirty="0" smtClean="0"/>
            <a:t>0, 6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0.22434</cdr:x>
      <cdr:y>0.06584</cdr:y>
    </cdr:from>
    <cdr:to>
      <cdr:x>0.8525</cdr:x>
      <cdr:y>0.61621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1080121" y="361781"/>
          <a:ext cx="3024335" cy="302433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0.02991</cdr:x>
      <cdr:y>0.77346</cdr:y>
    </cdr:from>
    <cdr:to>
      <cdr:x>0.29461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44017" y="4250213"/>
          <a:ext cx="1274440" cy="12448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0.02991</cdr:x>
      <cdr:y>0.83413</cdr:y>
    </cdr:from>
    <cdr:to>
      <cdr:x>0.21771</cdr:x>
      <cdr:y>0.97917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58299" y="4248473"/>
          <a:ext cx="993828" cy="738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600" b="1" dirty="0">
            <a:solidFill>
              <a:schemeClr val="accent5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0.12581</cdr:x>
      <cdr:y>0.41</cdr:y>
    </cdr:from>
    <cdr:to>
      <cdr:x>0.22106</cdr:x>
      <cdr:y>0.83413</cdr:y>
    </cdr:to>
    <cdr:sp macro="" textlink="">
      <cdr:nvSpPr>
        <cdr:cNvPr id="7" name="Цилиндр 6"/>
        <cdr:cNvSpPr/>
      </cdr:nvSpPr>
      <cdr:spPr>
        <a:xfrm xmlns:a="http://schemas.openxmlformats.org/drawingml/2006/main">
          <a:off x="665819" y="2088233"/>
          <a:ext cx="504056" cy="2160240"/>
        </a:xfrm>
        <a:prstGeom xmlns:a="http://schemas.openxmlformats.org/drawingml/2006/main" prst="can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0.34017</cdr:x>
      <cdr:y>0.49483</cdr:y>
    </cdr:from>
    <cdr:to>
      <cdr:x>0.43542</cdr:x>
      <cdr:y>0.83413</cdr:y>
    </cdr:to>
    <cdr:sp macro="" textlink="">
      <cdr:nvSpPr>
        <cdr:cNvPr id="13" name="Цилиндр 12"/>
        <cdr:cNvSpPr/>
      </cdr:nvSpPr>
      <cdr:spPr>
        <a:xfrm xmlns:a="http://schemas.openxmlformats.org/drawingml/2006/main">
          <a:off x="1800199" y="2520281"/>
          <a:ext cx="504056" cy="1728192"/>
        </a:xfrm>
        <a:prstGeom xmlns:a="http://schemas.openxmlformats.org/drawingml/2006/main" prst="can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0.11093</cdr:x>
      <cdr:y>0.83954</cdr:y>
    </cdr:from>
    <cdr:to>
      <cdr:x>0.25608</cdr:x>
      <cdr:y>0.90601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587052" y="4276023"/>
          <a:ext cx="768159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43, 5%</a:t>
          </a:r>
          <a:endParaRPr lang="ru-RU" sz="1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0.29581</cdr:x>
      <cdr:y>0.84895</cdr:y>
    </cdr:from>
    <cdr:to>
      <cdr:x>0.46792</cdr:x>
      <cdr:y>0.92146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1565452" y="4323934"/>
          <a:ext cx="91082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42, 9 %</a:t>
          </a:r>
          <a:endParaRPr lang="ru-RU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E49B-411D-4AF3-BCC4-3594F466A618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E950-911E-4B9D-A64D-108B513174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0752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A9430-108B-4DF2-A44A-D212BBDC436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E2084-D804-4A7B-89E9-E08D04196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1355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459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7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7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8EC08-A885-4FB8-B234-95171359BA78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4B694-7262-47D3-8C2B-139C285B33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585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22392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5348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408763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B2F7A-178D-47F8-AAD0-A85D04A4823B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268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91FB2-58B6-4109-A1EA-8AD13C2C5E0C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45405-CB64-48BC-9ACD-D50594E4F0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27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7C266-7484-48AF-BC3B-C0F417D2A313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8149-349D-40B8-8D81-6C1D46E861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3024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531C3-C2B1-43C9-8F8E-AF00070F782D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FB75-B1C1-4F7B-B87F-40A1841C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64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39DA9-18E2-48F2-A4F9-EE17A31D44EB}" type="datetime1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16-6428-446A-99B1-6DDD6A1C1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25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9A0F03-9981-4CA1-977A-1D766E6772BE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1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CB5B30-8089-427F-9C1A-EE903A945EE0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23964-5129-4B8E-9E0D-410F418171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9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141F3-13FD-4E7A-9D1D-EC8C60A8427E}" type="datetime1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4C355F-C492-4EF1-B33B-D407505031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82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0915D-A4A2-4FF7-84B0-A26FA14BF07C}" type="datetime1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7F887-52CD-4B1E-B803-E489799292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358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948E0-9C7F-4C7D-B4AC-37C553BC7232}" type="datetime1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56FC3-0D03-46A3-BE0A-4F12BBD279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998BEF-2739-4C34-8289-5927569592AA}" type="datetime1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991284-978A-45FB-8617-6362578070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8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C3C38-9CE5-457E-95E7-47F5DAA3E581}" type="datetime1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0A976-6EF1-44E3-ABAA-6FE108F9D4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3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D9033-6AD9-4CEB-95B3-5E8B16E4BDCF}" type="datetime1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6B362-86E9-4A1F-ABA3-AF8D56093E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7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DB2F7A-178D-47F8-AAD0-A85D04A4823B}" type="datetime1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99D2CC7-25E2-4B46-BCEE-BC956E614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4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  <p:sldLayoutId id="2147483695" r:id="rId18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8728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Антинаркотическая  комиссия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Тулунского муниципального района</a:t>
            </a:r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Rectangle 3"/>
          <p:cNvSpPr>
            <a:spLocks noGrp="1"/>
          </p:cNvSpPr>
          <p:nvPr>
            <p:ph type="subTitle" idx="1"/>
          </p:nvPr>
        </p:nvSpPr>
        <p:spPr>
          <a:xfrm>
            <a:off x="179388" y="2996754"/>
            <a:ext cx="8820150" cy="331256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Итоги мониторинга наркоситуации </a:t>
            </a:r>
          </a:p>
          <a:p>
            <a:pPr algn="ctr" eaLnBrk="1" hangingPunct="1"/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в Тулунском муниципальном районе в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2017 </a:t>
            </a:r>
            <a:r>
              <a:rPr lang="ru-RU" sz="4800" b="1" dirty="0" smtClean="0">
                <a:solidFill>
                  <a:srgbClr val="0000FF"/>
                </a:solidFill>
                <a:latin typeface="Times New Roman" pitchFamily="18" charset="0"/>
              </a:rPr>
              <a:t>году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900615" y="476672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ru-RU" sz="24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559" y="334397"/>
            <a:ext cx="7729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ОБЩАЯ ОЦЕНКА ПО ПАРАМЕТРУ «МАСШТАБЫ НЕЗАКОННОГО </a:t>
            </a:r>
          </a:p>
          <a:p>
            <a:pPr algn="ctr"/>
            <a:r>
              <a:rPr lang="ru-RU" b="1" dirty="0" smtClean="0">
                <a:solidFill>
                  <a:srgbClr val="0000FF"/>
                </a:solidFill>
                <a:cs typeface="Aharoni" panose="02010803020104030203" pitchFamily="2" charset="-79"/>
              </a:rPr>
              <a:t>ОБОРОТА НАРКОТИКОВ» </a:t>
            </a:r>
            <a:endParaRPr lang="ru-RU" b="1" dirty="0">
              <a:solidFill>
                <a:srgbClr val="0000FF"/>
              </a:solidFill>
              <a:cs typeface="Aharoni" panose="02010803020104030203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1842" y="1268760"/>
            <a:ext cx="674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Иркутская область                                            Тулунский район</a:t>
            </a: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936773" y="1700808"/>
            <a:ext cx="1511145" cy="28803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79512" y="4643844"/>
            <a:ext cx="3380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Оценка </a:t>
            </a:r>
            <a:r>
              <a:rPr lang="ru-RU" dirty="0" smtClean="0"/>
              <a:t>3 - </a:t>
            </a:r>
            <a:r>
              <a:rPr lang="ru-RU" dirty="0" smtClean="0"/>
              <a:t>ситуация тяжелая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4611701" y="4316903"/>
            <a:ext cx="34886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Оценка 3,4, </a:t>
            </a:r>
            <a:r>
              <a:rPr lang="ru-RU" dirty="0" smtClean="0"/>
              <a:t>ситуация тяжелая </a:t>
            </a:r>
          </a:p>
          <a:p>
            <a:r>
              <a:rPr lang="ru-RU" dirty="0" smtClean="0"/>
              <a:t>2016 </a:t>
            </a:r>
            <a:r>
              <a:rPr lang="ru-RU" dirty="0" smtClean="0"/>
              <a:t>год – </a:t>
            </a:r>
            <a:r>
              <a:rPr lang="ru-RU" dirty="0" smtClean="0"/>
              <a:t>3,2 </a:t>
            </a:r>
            <a:r>
              <a:rPr lang="ru-RU" dirty="0" smtClean="0"/>
              <a:t>– ситуация тяжелая</a:t>
            </a:r>
            <a:endParaRPr lang="ru-RU" dirty="0"/>
          </a:p>
        </p:txBody>
      </p:sp>
      <p:graphicFrame>
        <p:nvGraphicFramePr>
          <p:cNvPr id="11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725860"/>
              </p:ext>
            </p:extLst>
          </p:nvPr>
        </p:nvGraphicFramePr>
        <p:xfrm>
          <a:off x="0" y="5038866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Равнобедренный треугольник 14"/>
          <p:cNvSpPr/>
          <p:nvPr/>
        </p:nvSpPr>
        <p:spPr>
          <a:xfrm>
            <a:off x="5580112" y="1700808"/>
            <a:ext cx="1511145" cy="28803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656482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  <a:t>2 параметр </a:t>
            </a:r>
            <a:br>
              <a:rPr lang="ru-RU" sz="32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750" y="2566645"/>
            <a:ext cx="78486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</a:rPr>
              <a:t>Показатель - </a:t>
            </a:r>
            <a:r>
              <a:rPr lang="ru-RU" b="1" dirty="0" smtClean="0"/>
              <a:t>Оценочная распространенность употребления наркотиков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573016"/>
            <a:ext cx="89550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Расчет данного показателя осуществляется только по </a:t>
            </a:r>
          </a:p>
          <a:p>
            <a:r>
              <a:rPr lang="ru-RU" sz="2400" dirty="0" smtClean="0"/>
              <a:t>субъекту РФ в целом.</a:t>
            </a:r>
          </a:p>
          <a:p>
            <a:r>
              <a:rPr lang="ru-RU" sz="2400" dirty="0" smtClean="0"/>
              <a:t>По итогам </a:t>
            </a:r>
            <a:r>
              <a:rPr lang="ru-RU" sz="2400" dirty="0" smtClean="0"/>
              <a:t>2017 </a:t>
            </a:r>
            <a:r>
              <a:rPr lang="ru-RU" sz="2400" dirty="0" smtClean="0"/>
              <a:t>года – этот показатель в Иркутской области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0,53 </a:t>
            </a:r>
            <a:r>
              <a:rPr lang="ru-RU" sz="2400" dirty="0" smtClean="0"/>
              <a:t>% положение напряженное </a:t>
            </a:r>
          </a:p>
          <a:p>
            <a:r>
              <a:rPr lang="ru-RU" sz="2400" dirty="0" smtClean="0"/>
              <a:t>( в сравнении с </a:t>
            </a:r>
            <a:r>
              <a:rPr lang="ru-RU" sz="2400" dirty="0" smtClean="0"/>
              <a:t>2016 </a:t>
            </a:r>
            <a:r>
              <a:rPr lang="ru-RU" sz="2400" dirty="0" smtClean="0"/>
              <a:t>годом- </a:t>
            </a:r>
            <a:r>
              <a:rPr lang="ru-RU" sz="2400" dirty="0" smtClean="0"/>
              <a:t>0,8 </a:t>
            </a:r>
            <a:r>
              <a:rPr lang="ru-RU" sz="2400" dirty="0" smtClean="0"/>
              <a:t>%, положение напряженное).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29600" cy="16557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70000"/>
              </a:lnSpc>
            </a:pPr>
            <a:r>
              <a:rPr lang="ru-RU" sz="22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200" b="1" dirty="0" smtClean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</a:rPr>
              <a:t>ОБЩАЯ ЗАБОЛЕВАЕМОСТЬ НАРКОМАНИЕЙ И ОБРАЩАЕМОСТЬ ЛИЦ, УПОТРЕБЛЯЮЩИХ НАРКОТИКИ С ВРЕДНЫМИ ПОСЛЕДСТВИЯМИ</a:t>
            </a:r>
            <a:endParaRPr lang="ru-RU" sz="2200" b="1" dirty="0" smtClean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12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107360"/>
              </p:ext>
            </p:extLst>
          </p:nvPr>
        </p:nvGraphicFramePr>
        <p:xfrm>
          <a:off x="0" y="1340768"/>
          <a:ext cx="3779912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52427"/>
              </p:ext>
            </p:extLst>
          </p:nvPr>
        </p:nvGraphicFramePr>
        <p:xfrm>
          <a:off x="3947145" y="1246438"/>
          <a:ext cx="550769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60764"/>
            <a:ext cx="92037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Первичная заболеваемость наркоманией и первичная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обращаемость лиц, употребляющих наркотики с вредными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4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5516"/>
              </p:ext>
            </p:extLst>
          </p:nvPr>
        </p:nvGraphicFramePr>
        <p:xfrm>
          <a:off x="251520" y="1204303"/>
          <a:ext cx="3240360" cy="380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8345101"/>
              </p:ext>
            </p:extLst>
          </p:nvPr>
        </p:nvGraphicFramePr>
        <p:xfrm>
          <a:off x="3275856" y="1052736"/>
          <a:ext cx="5508104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1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-114300" y="2571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57175"/>
            <a:ext cx="82743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параметр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ПЕРВИЧНАЯ ОБРАЩАЕМОСТЬ ЛИЦ, УПОТРЕБЛЯЮЩИХ</a:t>
            </a:r>
            <a:b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С ВРЕДНЫМИ ПОСЛЕДСТВИЯМИ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0616" y="1916832"/>
            <a:ext cx="75895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 расчете на 100 тыс. населения по </a:t>
            </a:r>
            <a:r>
              <a:rPr lang="ru-RU" sz="2000" u="sng" dirty="0" smtClean="0"/>
              <a:t>Иркутской области </a:t>
            </a:r>
            <a:endParaRPr lang="en-US" sz="2000" u="sng" dirty="0" smtClean="0"/>
          </a:p>
          <a:p>
            <a:r>
              <a:rPr lang="ru-RU" sz="2000" dirty="0" smtClean="0"/>
              <a:t>составила </a:t>
            </a:r>
            <a:r>
              <a:rPr lang="ru-RU" sz="2000" dirty="0" smtClean="0"/>
              <a:t> 60, 2  человека </a:t>
            </a:r>
            <a:r>
              <a:rPr lang="ru-RU" sz="2000" dirty="0" smtClean="0"/>
              <a:t>на 100 тыс. чел., что на </a:t>
            </a:r>
            <a:r>
              <a:rPr lang="ru-RU" sz="2000" dirty="0" smtClean="0"/>
              <a:t>54</a:t>
            </a:r>
            <a:r>
              <a:rPr lang="ru-RU" sz="2000" dirty="0" smtClean="0"/>
              <a:t> </a:t>
            </a:r>
            <a:r>
              <a:rPr lang="ru-RU" sz="2000" dirty="0" smtClean="0"/>
              <a:t>% </a:t>
            </a:r>
            <a:endParaRPr lang="en-US" sz="2000" dirty="0" smtClean="0"/>
          </a:p>
          <a:p>
            <a:r>
              <a:rPr lang="ru-RU" sz="2000" dirty="0" smtClean="0"/>
              <a:t>ниже (хуже) </a:t>
            </a:r>
            <a:r>
              <a:rPr lang="ru-RU" sz="2000" dirty="0" smtClean="0"/>
              <a:t>2016 </a:t>
            </a:r>
            <a:r>
              <a:rPr lang="ru-RU" sz="2000" dirty="0" smtClean="0"/>
              <a:t>года</a:t>
            </a:r>
            <a:r>
              <a:rPr lang="en-US" sz="2000" dirty="0" smtClean="0"/>
              <a:t> </a:t>
            </a:r>
            <a:r>
              <a:rPr lang="ru-RU" sz="2000" dirty="0" smtClean="0"/>
              <a:t>( в </a:t>
            </a:r>
            <a:r>
              <a:rPr lang="ru-RU" sz="2000" dirty="0" smtClean="0"/>
              <a:t>2016 </a:t>
            </a:r>
            <a:r>
              <a:rPr lang="ru-RU" sz="2000" dirty="0" smtClean="0"/>
              <a:t>году – </a:t>
            </a:r>
            <a:r>
              <a:rPr lang="ru-RU" sz="2000" dirty="0" smtClean="0"/>
              <a:t>38, 96 чел</a:t>
            </a:r>
            <a:r>
              <a:rPr lang="ru-RU" sz="2000" dirty="0" smtClean="0"/>
              <a:t>. на 100 тыс.</a:t>
            </a:r>
            <a:endParaRPr lang="en-US" sz="2000" dirty="0" smtClean="0"/>
          </a:p>
          <a:p>
            <a:r>
              <a:rPr lang="ru-RU" sz="2000" dirty="0" smtClean="0"/>
              <a:t>нас.).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703672"/>
            <a:ext cx="8148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u="sng" dirty="0" smtClean="0"/>
              <a:t>Тулунском районе </a:t>
            </a:r>
            <a:r>
              <a:rPr lang="ru-RU" sz="2400" dirty="0" smtClean="0"/>
              <a:t>первичная обращаемость составила </a:t>
            </a:r>
            <a:r>
              <a:rPr lang="ru-RU" sz="2400" dirty="0" smtClean="0"/>
              <a:t>27, 41 </a:t>
            </a:r>
            <a:r>
              <a:rPr lang="ru-RU" sz="2400" dirty="0" smtClean="0"/>
              <a:t>на </a:t>
            </a:r>
          </a:p>
          <a:p>
            <a:r>
              <a:rPr lang="ru-RU" sz="2400" dirty="0" smtClean="0"/>
              <a:t>100 тыс. </a:t>
            </a:r>
            <a:r>
              <a:rPr lang="ru-RU" sz="2400" dirty="0" smtClean="0"/>
              <a:t>нас., </a:t>
            </a:r>
            <a:r>
              <a:rPr lang="ru-RU" sz="2400" dirty="0" smtClean="0"/>
              <a:t>состояние </a:t>
            </a:r>
            <a:r>
              <a:rPr lang="ru-RU" sz="2400" dirty="0" smtClean="0"/>
              <a:t>предкризисное </a:t>
            </a:r>
            <a:r>
              <a:rPr lang="ru-RU" sz="2400" dirty="0" smtClean="0"/>
              <a:t>( в </a:t>
            </a:r>
            <a:r>
              <a:rPr lang="ru-RU" sz="2400" dirty="0" smtClean="0"/>
              <a:t>2016 </a:t>
            </a:r>
            <a:r>
              <a:rPr lang="ru-RU" sz="2400" dirty="0" smtClean="0"/>
              <a:t>году – </a:t>
            </a:r>
            <a:r>
              <a:rPr lang="ru-RU" sz="2400" dirty="0" smtClean="0"/>
              <a:t>42, 63,  </a:t>
            </a:r>
            <a:r>
              <a:rPr lang="ru-RU" sz="2400" dirty="0" smtClean="0"/>
              <a:t>состояние </a:t>
            </a:r>
            <a:r>
              <a:rPr lang="ru-RU" sz="2400" dirty="0" smtClean="0"/>
              <a:t>напряженное).  </a:t>
            </a:r>
            <a:endParaRPr lang="ru-RU" sz="24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86345" y="175171"/>
            <a:ext cx="73580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параметр  - смертность от употребления наркотиков</a:t>
            </a:r>
            <a:endParaRPr lang="ru-RU" sz="27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12889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Данный показатель рассчитывается лишь по субъекту, и в Иркутской </a:t>
            </a:r>
          </a:p>
          <a:p>
            <a:r>
              <a:rPr lang="ru-RU" dirty="0"/>
              <a:t>о</a:t>
            </a:r>
            <a:r>
              <a:rPr lang="ru-RU" dirty="0" smtClean="0"/>
              <a:t>бласти составляет </a:t>
            </a:r>
            <a:r>
              <a:rPr lang="ru-RU" dirty="0" smtClean="0"/>
              <a:t>3, 2 человека </a:t>
            </a:r>
            <a:r>
              <a:rPr lang="ru-RU" dirty="0" smtClean="0"/>
              <a:t>на 100 </a:t>
            </a:r>
            <a:r>
              <a:rPr lang="ru-RU" dirty="0" err="1" smtClean="0"/>
              <a:t>тыс.человек</a:t>
            </a:r>
            <a:r>
              <a:rPr lang="ru-RU" dirty="0" smtClean="0"/>
              <a:t>, </a:t>
            </a:r>
          </a:p>
          <a:p>
            <a:r>
              <a:rPr lang="ru-RU" dirty="0" smtClean="0"/>
              <a:t>состояние </a:t>
            </a:r>
            <a:r>
              <a:rPr lang="ru-RU" i="1" dirty="0" smtClean="0">
                <a:solidFill>
                  <a:srgbClr val="FF0000"/>
                </a:solidFill>
              </a:rPr>
              <a:t>напряженное.</a:t>
            </a:r>
          </a:p>
          <a:p>
            <a:r>
              <a:rPr lang="ru-RU" i="1" dirty="0">
                <a:solidFill>
                  <a:srgbClr val="FF0000"/>
                </a:solidFill>
              </a:rPr>
              <a:t> 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endParaRPr lang="ru-RU" i="1" dirty="0">
              <a:solidFill>
                <a:srgbClr val="FF0000"/>
              </a:solidFill>
            </a:endParaRPr>
          </a:p>
          <a:p>
            <a:endParaRPr lang="ru-RU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В Тулунском районе случаи смерти от </a:t>
            </a:r>
            <a:r>
              <a:rPr lang="ru-RU" sz="2400" i="1" dirty="0" smtClean="0">
                <a:solidFill>
                  <a:srgbClr val="FF0000"/>
                </a:solidFill>
              </a:rPr>
              <a:t>передозировки</a:t>
            </a:r>
          </a:p>
          <a:p>
            <a:pPr algn="ctr"/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smtClean="0">
                <a:solidFill>
                  <a:srgbClr val="FF0000"/>
                </a:solidFill>
              </a:rPr>
              <a:t>наркотиками не </a:t>
            </a:r>
          </a:p>
          <a:p>
            <a:pPr algn="ctr"/>
            <a:r>
              <a:rPr lang="ru-RU" sz="2400" i="1" dirty="0">
                <a:solidFill>
                  <a:srgbClr val="FF0000"/>
                </a:solidFill>
              </a:rPr>
              <a:t>з</a:t>
            </a:r>
            <a:r>
              <a:rPr lang="ru-RU" sz="2400" i="1" dirty="0" smtClean="0">
                <a:solidFill>
                  <a:srgbClr val="FF0000"/>
                </a:solidFill>
              </a:rPr>
              <a:t>арегистрированы.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1833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ИТОГОВАЯ ОЦЕНКА НАРКОСИТУАЦИИ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256077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Наркоситуация в Иркутской области по итогам </a:t>
            </a:r>
            <a:r>
              <a:rPr lang="ru-RU" dirty="0" smtClean="0">
                <a:solidFill>
                  <a:srgbClr val="0070C0"/>
                </a:solidFill>
              </a:rPr>
              <a:t>2017 </a:t>
            </a:r>
            <a:r>
              <a:rPr lang="ru-RU" dirty="0" smtClean="0">
                <a:solidFill>
                  <a:srgbClr val="0070C0"/>
                </a:solidFill>
              </a:rPr>
              <a:t>года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оценивается как </a:t>
            </a:r>
            <a:r>
              <a:rPr lang="ru-RU" dirty="0" smtClean="0">
                <a:solidFill>
                  <a:srgbClr val="0070C0"/>
                </a:solidFill>
              </a:rPr>
              <a:t>напряженная – 2, 25 показатель, в сравнении с 2016 годом, произошло улучшение показателя – в 2016 году - 2, 5</a:t>
            </a:r>
            <a:endParaRPr lang="ru-RU" dirty="0"/>
          </a:p>
          <a:p>
            <a:endParaRPr lang="ru-RU" dirty="0" smtClean="0"/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Наркоситуация в Тулунском районе  по итогам </a:t>
            </a:r>
          </a:p>
          <a:p>
            <a:pPr algn="ctr"/>
            <a:r>
              <a:rPr lang="ru-RU" sz="2800" b="1" dirty="0" smtClean="0">
                <a:solidFill>
                  <a:srgbClr val="FF3300"/>
                </a:solidFill>
              </a:rPr>
              <a:t>2017 </a:t>
            </a:r>
            <a:r>
              <a:rPr lang="ru-RU" sz="2800" b="1" dirty="0" smtClean="0">
                <a:solidFill>
                  <a:srgbClr val="FF3300"/>
                </a:solidFill>
              </a:rPr>
              <a:t>года оценивается как </a:t>
            </a:r>
            <a:r>
              <a:rPr lang="ru-RU" sz="2800" b="1" u="sng" dirty="0" smtClean="0">
                <a:solidFill>
                  <a:srgbClr val="FF3300"/>
                </a:solidFill>
              </a:rPr>
              <a:t>тяжелая </a:t>
            </a:r>
          </a:p>
          <a:p>
            <a:pPr algn="ctr"/>
            <a:r>
              <a:rPr lang="ru-RU" sz="2800" b="1" u="sng" dirty="0" smtClean="0">
                <a:solidFill>
                  <a:srgbClr val="FF3300"/>
                </a:solidFill>
              </a:rPr>
              <a:t>(произошло ухудшение)</a:t>
            </a:r>
            <a:endParaRPr lang="ru-RU" sz="2800" b="1" i="1" u="sng" dirty="0" smtClean="0">
              <a:solidFill>
                <a:srgbClr val="FF3300"/>
              </a:solidFill>
            </a:endParaRPr>
          </a:p>
          <a:p>
            <a:endParaRPr lang="ru-RU" dirty="0"/>
          </a:p>
          <a:p>
            <a:pPr algn="ctr"/>
            <a:r>
              <a:rPr lang="ru-RU" b="1" dirty="0" smtClean="0"/>
              <a:t>В 2016 году  - ситуация напряженная</a:t>
            </a:r>
            <a:endParaRPr lang="ru-RU" b="1" dirty="0" smtClean="0"/>
          </a:p>
          <a:p>
            <a:pPr algn="ctr"/>
            <a:r>
              <a:rPr lang="ru-RU" b="1" dirty="0" smtClean="0"/>
              <a:t>В 2015 году – ситуация тяжелая</a:t>
            </a:r>
          </a:p>
          <a:p>
            <a:pPr algn="ctr"/>
            <a:r>
              <a:rPr lang="ru-RU" b="1" dirty="0" smtClean="0"/>
              <a:t>В 2014 году – ситуация напряженная</a:t>
            </a:r>
          </a:p>
          <a:p>
            <a:pPr algn="ctr"/>
            <a:r>
              <a:rPr lang="ru-RU" b="1" dirty="0" smtClean="0"/>
              <a:t>В 2013 году – ситуация напряженная</a:t>
            </a:r>
          </a:p>
          <a:p>
            <a:pPr algn="ctr"/>
            <a:r>
              <a:rPr lang="ru-RU" b="1" dirty="0" smtClean="0"/>
              <a:t>В 2012 году – ситуация тяжелая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омер слайда 3"/>
          <p:cNvSpPr txBox="1">
            <a:spLocks noGrp="1"/>
          </p:cNvSpPr>
          <p:nvPr/>
        </p:nvSpPr>
        <p:spPr bwMode="auto">
          <a:xfrm>
            <a:off x="7315200" y="6629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/>
            <a:endParaRPr lang="ru-RU" sz="1200">
              <a:latin typeface="Times New Roman" pitchFamily="18" charset="0"/>
            </a:endParaRP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684213" y="2565400"/>
            <a:ext cx="7826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/>
            <a:r>
              <a:rPr lang="ru-RU" sz="6000" b="1">
                <a:solidFill>
                  <a:schemeClr val="hlink"/>
                </a:solidFill>
                <a:latin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94421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539552" y="2852936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немедицинского употребления наркотиков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Обращаемость за наркологической медицинской помощью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Смертность от употребления наркотиков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23850" y="188640"/>
            <a:ext cx="8229600" cy="151216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</a:rPr>
              <a:t>При расчете показателей использована официальная статистическая информация, представленная:</a:t>
            </a:r>
          </a:p>
        </p:txBody>
      </p:sp>
      <p:sp>
        <p:nvSpPr>
          <p:cNvPr id="6" name="Rectangle 2"/>
          <p:cNvSpPr txBox="1">
            <a:spLocks/>
          </p:cNvSpPr>
          <p:nvPr/>
        </p:nvSpPr>
        <p:spPr>
          <a:xfrm>
            <a:off x="395536" y="1916832"/>
            <a:ext cx="8291179" cy="4536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just"/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 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министерства внутренних дел России по Иркутской области</a:t>
            </a: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-Управлением Судебного департамента при Верховном суде Российской Федерации в Иркутской области;</a:t>
            </a:r>
          </a:p>
          <a:p>
            <a:pPr algn="just"/>
            <a:endParaRPr lang="ru-RU" sz="1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-Территориальным </a:t>
            </a:r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органом Федеральной службы государственной статистики по Иркутской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/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министерством </a:t>
            </a:r>
            <a:r>
              <a:rPr lang="ru-RU" sz="1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 Иркутской области.</a:t>
            </a:r>
          </a:p>
          <a:p>
            <a:pPr marL="342900" indent="-342900" fontAlgn="auto"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ru-RU" sz="1800" b="1" dirty="0" smtClean="0">
              <a:solidFill>
                <a:srgbClr val="FF0000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2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>
          <a:xfrm>
            <a:off x="179635" y="260648"/>
            <a:ext cx="8784853" cy="12024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  <a:t>1 параметр</a:t>
            </a:r>
            <a:br>
              <a:rPr lang="ru-RU" sz="3100" b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  <a:t>Масштабы незаконного оборота наркотиков </a:t>
            </a:r>
            <a:br>
              <a:rPr lang="ru-RU" sz="31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31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530725"/>
          </a:xfrm>
        </p:spPr>
        <p:txBody>
          <a:bodyPr/>
          <a:lstStyle/>
          <a:p>
            <a:pPr marL="266700" indent="-26670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ru-RU" sz="3100" dirty="0" smtClean="0"/>
              <a:t>	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характеризуется пятью показателями:</a:t>
            </a: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800" b="1" dirty="0" smtClean="0">
              <a:solidFill>
                <a:srgbClr val="00B050"/>
              </a:solidFill>
              <a:latin typeface="Times New Roman" pitchFamily="18" charset="0"/>
            </a:endParaRPr>
          </a:p>
          <a:p>
            <a:pPr marL="266700" indent="-266700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endParaRPr lang="ru-RU" sz="2600" b="1" dirty="0" smtClean="0">
              <a:latin typeface="Times New Roman" pitchFamily="18" charset="0"/>
            </a:endParaRPr>
          </a:p>
          <a:p>
            <a:pPr marL="266700" indent="-266700" algn="just" eaLnBrk="1" hangingPunct="1">
              <a:lnSpc>
                <a:spcPct val="80000"/>
              </a:lnSpc>
              <a:buFont typeface="Arial" charset="0"/>
              <a:buNone/>
              <a:tabLst>
                <a:tab pos="266700" algn="l"/>
              </a:tabLst>
            </a:pPr>
            <a:r>
              <a:rPr lang="ru-RU" sz="2400" b="1" dirty="0" smtClean="0">
                <a:latin typeface="Times New Roman" pitchFamily="18" charset="0"/>
              </a:rPr>
              <a:t>	</a:t>
            </a:r>
            <a:endParaRPr lang="ru-RU" sz="25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899592" y="1701354"/>
            <a:ext cx="1152128" cy="100756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5346555" y="1986623"/>
            <a:ext cx="1241669" cy="1083044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3131840" y="2996952"/>
            <a:ext cx="1169814" cy="1152128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899592" y="3676759"/>
            <a:ext cx="1171126" cy="1048385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066635" y="4384906"/>
            <a:ext cx="1152128" cy="1132326"/>
          </a:xfrm>
          <a:prstGeom prst="down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60040" y="2660719"/>
            <a:ext cx="2627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распространенность противоправных </a:t>
            </a:r>
            <a:r>
              <a:rPr lang="ru-RU" dirty="0" smtClean="0"/>
              <a:t>деяний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760366" y="5441751"/>
            <a:ext cx="1799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криминальная пораженность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64173" y="4149080"/>
            <a:ext cx="24838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наркопреступлений в общем количестве зарегистрированных преступных деяний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2048" y="4699010"/>
            <a:ext cx="2483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</a:t>
            </a:r>
            <a:r>
              <a:rPr lang="ru-RU" dirty="0" smtClean="0"/>
              <a:t>лиц, </a:t>
            </a:r>
            <a:r>
              <a:rPr lang="ru-RU" dirty="0"/>
              <a:t>осужденных за совершение </a:t>
            </a:r>
            <a:r>
              <a:rPr lang="ru-RU" dirty="0" smtClean="0"/>
              <a:t>наркопреступлений, </a:t>
            </a:r>
            <a:r>
              <a:rPr lang="ru-RU" dirty="0"/>
              <a:t>в общем числе осужденных лиц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05834" y="3084036"/>
            <a:ext cx="27363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удельный вес молодежи в общем числе лиц, осужденных за наркопреступления.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3444" y="232772"/>
            <a:ext cx="84870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ВОВЛЕЧЕННОСТЬ НАРКОПОТРЕБИТЕЛЕЙ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НЕЗАКОННЫЙ ОБОРОТ НАРКОТИКОВ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2892211"/>
              </p:ext>
            </p:extLst>
          </p:nvPr>
        </p:nvGraphicFramePr>
        <p:xfrm>
          <a:off x="1115616" y="991471"/>
          <a:ext cx="7740352" cy="3805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8075625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5496" y="112857"/>
            <a:ext cx="8893175" cy="5078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700" b="1" dirty="0" smtClean="0">
                <a:solidFill>
                  <a:srgbClr val="0000FF"/>
                </a:solidFill>
                <a:latin typeface="Times New Roman" pitchFamily="18" charset="0"/>
              </a:rPr>
              <a:t>Показатель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> –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</a:rPr>
              <a:t>КРИМИНОГЕННОСТЬ НАРКОМАНИИ</a:t>
            </a:r>
            <a:endParaRPr lang="ru-RU" sz="27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551840"/>
              </p:ext>
            </p:extLst>
          </p:nvPr>
        </p:nvGraphicFramePr>
        <p:xfrm>
          <a:off x="3871477" y="836712"/>
          <a:ext cx="5256582" cy="517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038281"/>
              </p:ext>
            </p:extLst>
          </p:nvPr>
        </p:nvGraphicFramePr>
        <p:xfrm>
          <a:off x="42725" y="980728"/>
          <a:ext cx="3449155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317648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 rot="16200000">
            <a:off x="2843809" y="5301207"/>
            <a:ext cx="648072" cy="10801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Показатель –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УДЕЛЬНЫЙ ВЕС НАРКОПРЕСТУПЛЕНИЙ В ОБЩЕМ КОЛИЧЕСТВЕ ЗАРЕГИСТРИРОВАННЫХ ПРЕСТУПНЫХ ДЕЯНИЙ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7</a:t>
            </a:fld>
            <a:endParaRPr lang="ru-RU" sz="2000" b="1">
              <a:solidFill>
                <a:schemeClr val="tx1"/>
              </a:solidFill>
            </a:endParaRPr>
          </a:p>
        </p:txBody>
      </p:sp>
      <p:graphicFrame>
        <p:nvGraphicFramePr>
          <p:cNvPr id="13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557633"/>
              </p:ext>
            </p:extLst>
          </p:nvPr>
        </p:nvGraphicFramePr>
        <p:xfrm>
          <a:off x="107505" y="1556793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465581"/>
              </p:ext>
            </p:extLst>
          </p:nvPr>
        </p:nvGraphicFramePr>
        <p:xfrm>
          <a:off x="3563888" y="1628800"/>
          <a:ext cx="5580112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9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964488" cy="1080120"/>
          </a:xfrm>
        </p:spPr>
        <p:txBody>
          <a:bodyPr>
            <a:noAutofit/>
          </a:bodyPr>
          <a:lstStyle/>
          <a:p>
            <a:pPr eaLnBrk="1" hangingPunct="1"/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УДЕЛЬНЫЙ ВЕС ЛИЦ, ОСУЖДЕННЫХ ЗА СОВЕРШЕНИЕ НАРКОПРЕСТУПЛЕНИЙ, В ОБЩЕМ ЧИСЛЕ ОСУЖДЕННЫХ ЛИЦ</a:t>
            </a:r>
          </a:p>
        </p:txBody>
      </p:sp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207770"/>
              </p:ext>
            </p:extLst>
          </p:nvPr>
        </p:nvGraphicFramePr>
        <p:xfrm>
          <a:off x="179512" y="1412776"/>
          <a:ext cx="3888431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91847"/>
              </p:ext>
            </p:extLst>
          </p:nvPr>
        </p:nvGraphicFramePr>
        <p:xfrm>
          <a:off x="3491880" y="965404"/>
          <a:ext cx="5400600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9036496" cy="112474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-  </a:t>
            </a: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МОЛОДЕЖИ В ОБЩЕМ ЧИСЛЕ ЛИЦ, ОСУЖДЕННЫХ ЗА НАРКОПРЕСТУПЛЕНИЯ</a:t>
            </a:r>
            <a:endParaRPr lang="ru-RU" sz="2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1F3B-0901-4043-ADFB-3B2D495A8AD8}" type="slidenum">
              <a:rPr lang="ru-RU" sz="2000" b="1" smtClean="0">
                <a:solidFill>
                  <a:schemeClr val="tx1"/>
                </a:solidFill>
              </a:rPr>
              <a:pPr>
                <a:defRPr/>
              </a:pPr>
              <a:t>9</a:t>
            </a:fld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606636"/>
              </p:ext>
            </p:extLst>
          </p:nvPr>
        </p:nvGraphicFramePr>
        <p:xfrm>
          <a:off x="107505" y="1556793"/>
          <a:ext cx="3312367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969398"/>
              </p:ext>
            </p:extLst>
          </p:nvPr>
        </p:nvGraphicFramePr>
        <p:xfrm>
          <a:off x="3798636" y="1313217"/>
          <a:ext cx="5292080" cy="509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oup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40509"/>
              </p:ext>
            </p:extLst>
          </p:nvPr>
        </p:nvGraphicFramePr>
        <p:xfrm>
          <a:off x="0" y="5029130"/>
          <a:ext cx="3275857" cy="1828870"/>
        </p:xfrm>
        <a:graphic>
          <a:graphicData uri="http://schemas.openxmlformats.org/drawingml/2006/table">
            <a:tbl>
              <a:tblPr/>
              <a:tblGrid>
                <a:gridCol w="880304"/>
                <a:gridCol w="1600888"/>
                <a:gridCol w="794665"/>
              </a:tblGrid>
              <a:tr h="3415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удовлетворительное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CC00"/>
                          </a:solidFill>
                          <a:effectLst/>
                          <a:latin typeface="Calibri"/>
                        </a:rPr>
                        <a:t> 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напряженное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тяжелое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1439" marR="91439" marT="45727" marB="45727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04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439" marR="91439" marT="45727" marB="45727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кризисное</a:t>
                      </a:r>
                    </a:p>
                  </a:txBody>
                  <a:tcPr marL="91439" marR="91439" marT="45727" marB="45727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994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2397</TotalTime>
  <Words>831</Words>
  <Application>Microsoft Office PowerPoint</Application>
  <PresentationFormat>Экран (4:3)</PresentationFormat>
  <Paragraphs>243</Paragraphs>
  <Slides>17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Aharoni</vt:lpstr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Антинаркотическая  комиссия  Тулунского муниципального района</vt:lpstr>
      <vt:lpstr>В соответствии с Методикой и порядком осуществления мониторинга, ситуация, связанная с незаконным оборотом наркотиков, оценивается по четырем параметрам оценки:</vt:lpstr>
      <vt:lpstr>При расчете показателей использована официальная статистическая информация, представленная:</vt:lpstr>
      <vt:lpstr>1 параметр Масштабы незаконного оборота наркотиков  </vt:lpstr>
      <vt:lpstr>Презентация PowerPoint</vt:lpstr>
      <vt:lpstr>Презентация PowerPoint</vt:lpstr>
      <vt:lpstr>Показатель – УДЕЛЬНЫЙ ВЕС НАРКОПРЕСТУПЛЕНИЙ В ОБЩЕМ КОЛИЧЕСТВЕ ЗАРЕГИСТРИРОВАННЫХ ПРЕСТУПНЫХ ДЕЯНИЙ </vt:lpstr>
      <vt:lpstr>Показатель – УДЕЛЬНЫЙ ВЕС ЛИЦ, ОСУЖДЕННЫХ ЗА СОВЕРШЕНИЕ НАРКОПРЕСТУПЛЕНИЙ, В ОБЩЕМ ЧИСЛЕ ОСУЖДЕННЫХ ЛИЦ</vt:lpstr>
      <vt:lpstr>Показатель -  УДЕЛЬНЫЙ ВЕС МОЛОДЕЖИ В ОБЩЕМ ЧИСЛЕ ЛИЦ, ОСУЖДЕННЫХ ЗА НАРКОПРЕСТУПЛЕНИЯ</vt:lpstr>
      <vt:lpstr>Презентация PowerPoint</vt:lpstr>
      <vt:lpstr>2 параметр  Масштабы немедицинского употребления наркотиков </vt:lpstr>
      <vt:lpstr>Показатель – ОБЩАЯ ЗАБОЛЕВАЕМОСТЬ НАРКОМАНИЕЙ И ОБРАЩАЕМОСТЬ ЛИЦ, УПОТРЕБЛЯЮЩИХ НАРКОТИКИ С ВРЕДНЫМИ ПОСЛЕДСТВИЯМИ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Пользователь</cp:lastModifiedBy>
  <cp:revision>219</cp:revision>
  <dcterms:created xsi:type="dcterms:W3CDTF">2011-06-27T08:08:15Z</dcterms:created>
  <dcterms:modified xsi:type="dcterms:W3CDTF">2018-05-25T08:47:00Z</dcterms:modified>
</cp:coreProperties>
</file>